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22"/>
  </p:notesMasterIdLst>
  <p:sldIdLst>
    <p:sldId id="256" r:id="rId2"/>
    <p:sldId id="395" r:id="rId3"/>
    <p:sldId id="374" r:id="rId4"/>
    <p:sldId id="375" r:id="rId5"/>
    <p:sldId id="388" r:id="rId6"/>
    <p:sldId id="389" r:id="rId7"/>
    <p:sldId id="387" r:id="rId8"/>
    <p:sldId id="376" r:id="rId9"/>
    <p:sldId id="380" r:id="rId10"/>
    <p:sldId id="379" r:id="rId11"/>
    <p:sldId id="377" r:id="rId12"/>
    <p:sldId id="378" r:id="rId13"/>
    <p:sldId id="381" r:id="rId14"/>
    <p:sldId id="382" r:id="rId15"/>
    <p:sldId id="383" r:id="rId16"/>
    <p:sldId id="384" r:id="rId17"/>
    <p:sldId id="391" r:id="rId18"/>
    <p:sldId id="392" r:id="rId19"/>
    <p:sldId id="390" r:id="rId20"/>
    <p:sldId id="39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51"/>
    <p:restoredTop sz="86089"/>
  </p:normalViewPr>
  <p:slideViewPr>
    <p:cSldViewPr snapToGrid="0">
      <p:cViewPr varScale="1">
        <p:scale>
          <a:sx n="92" d="100"/>
          <a:sy n="92" d="100"/>
        </p:scale>
        <p:origin x="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10/23/23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plagiarism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26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Does My Computer Do That? Intro to Coding with Python</a:t>
            </a:r>
            <a:r>
              <a:rPr lang="en-US"/>
              <a:t>– Code Reuse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F6E0A-1B24-514E-8F26-E59F356EB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Scenario 2: self-reuse, same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C8D10-665B-C644-BDCA-EE6DF123C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You wrote a program that </a:t>
            </a:r>
            <a:r>
              <a:rPr lang="en-US" sz="2400" b="1" dirty="0"/>
              <a:t>solved a particular problem </a:t>
            </a:r>
            <a:r>
              <a:rPr lang="en-US" sz="2400" dirty="0"/>
              <a:t>for a previous assignment in a course</a:t>
            </a:r>
          </a:p>
          <a:p>
            <a:r>
              <a:rPr lang="en-US" sz="2400" dirty="0"/>
              <a:t>In a </a:t>
            </a:r>
            <a:r>
              <a:rPr lang="en-US" sz="2400" b="1" dirty="0"/>
              <a:t>later assignment for that same course</a:t>
            </a:r>
            <a:r>
              <a:rPr lang="en-US" sz="2400" dirty="0"/>
              <a:t>, you need to solve the same problem as part of a larger process</a:t>
            </a:r>
          </a:p>
          <a:p>
            <a:r>
              <a:rPr lang="en-US" sz="2400" dirty="0"/>
              <a:t>Questions:</a:t>
            </a:r>
          </a:p>
          <a:p>
            <a:pPr lvl="1"/>
            <a:r>
              <a:rPr lang="en-US" sz="2000" dirty="0"/>
              <a:t>Can you reuse the code?</a:t>
            </a:r>
          </a:p>
          <a:p>
            <a:pPr lvl="1"/>
            <a:r>
              <a:rPr lang="en-US" sz="2000" dirty="0"/>
              <a:t>Does it matter what the code </a:t>
            </a:r>
            <a:r>
              <a:rPr lang="en-US" sz="2000" b="1" dirty="0"/>
              <a:t>does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Do you need to </a:t>
            </a:r>
            <a:r>
              <a:rPr lang="en-US" sz="2000" b="1" dirty="0"/>
              <a:t>attribute</a:t>
            </a:r>
            <a:r>
              <a:rPr lang="en-US" sz="2000" dirty="0"/>
              <a:t> the code?</a:t>
            </a:r>
          </a:p>
          <a:p>
            <a:pPr lvl="1"/>
            <a:r>
              <a:rPr lang="en-US" sz="2000" dirty="0"/>
              <a:t>Does it matter if you copy/paste or </a:t>
            </a:r>
            <a:r>
              <a:rPr lang="en-US" sz="2000" b="1" dirty="0">
                <a:latin typeface="Courier" pitchFamily="2" charset="0"/>
              </a:rPr>
              <a:t>import</a:t>
            </a:r>
            <a:r>
              <a:rPr lang="en-US" sz="2000" dirty="0"/>
              <a:t> it?</a:t>
            </a:r>
          </a:p>
          <a:p>
            <a:pPr lvl="1"/>
            <a:endParaRPr lang="en-US" sz="20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96664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F6E0A-1B24-514E-8F26-E59F356EB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3: self-reuse, different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C8D10-665B-C644-BDCA-EE6DF123C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You wrote a program that </a:t>
            </a:r>
            <a:r>
              <a:rPr lang="en-US" sz="2400" b="1" dirty="0"/>
              <a:t>solved a particular problem </a:t>
            </a:r>
            <a:r>
              <a:rPr lang="en-US" sz="2400" dirty="0"/>
              <a:t>for a previous assignment in a course</a:t>
            </a:r>
          </a:p>
          <a:p>
            <a:r>
              <a:rPr lang="en-US" sz="2400" dirty="0"/>
              <a:t>In</a:t>
            </a:r>
            <a:r>
              <a:rPr lang="en-US" sz="2400" b="1" dirty="0"/>
              <a:t> an assignment for a different course</a:t>
            </a:r>
            <a:r>
              <a:rPr lang="en-US" sz="2400" dirty="0"/>
              <a:t>, you need to solve the same problem</a:t>
            </a:r>
          </a:p>
          <a:p>
            <a:r>
              <a:rPr lang="en-US" sz="2400" dirty="0"/>
              <a:t>Questions:</a:t>
            </a:r>
          </a:p>
          <a:p>
            <a:pPr lvl="1"/>
            <a:r>
              <a:rPr lang="en-US" sz="2000" dirty="0"/>
              <a:t>Can you reuse the code?</a:t>
            </a:r>
          </a:p>
          <a:p>
            <a:pPr lvl="1"/>
            <a:r>
              <a:rPr lang="en-US" sz="2000" dirty="0"/>
              <a:t>Does it matter what the code </a:t>
            </a:r>
            <a:r>
              <a:rPr lang="en-US" sz="2000" b="1" dirty="0"/>
              <a:t>does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Do you need to </a:t>
            </a:r>
            <a:r>
              <a:rPr lang="en-US" sz="2000" b="1" dirty="0"/>
              <a:t>attribute</a:t>
            </a:r>
            <a:r>
              <a:rPr lang="en-US" sz="2000" dirty="0"/>
              <a:t> the code?</a:t>
            </a:r>
          </a:p>
          <a:p>
            <a:pPr lvl="1"/>
            <a:r>
              <a:rPr lang="en-US" sz="2000" dirty="0"/>
              <a:t>Does it matter if it’s the </a:t>
            </a:r>
            <a:r>
              <a:rPr lang="en-US" sz="2000" b="1" dirty="0"/>
              <a:t>whole assignment</a:t>
            </a:r>
            <a:r>
              <a:rPr lang="en-US" sz="2000" dirty="0"/>
              <a:t>, or just one part?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86498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F6E0A-1B24-514E-8F26-E59F356EB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4: self-reuse, academic work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C8D10-665B-C644-BDCA-EE6DF123C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You wrote a program that </a:t>
            </a:r>
            <a:r>
              <a:rPr lang="en-US" sz="2400" b="1" dirty="0"/>
              <a:t>solved a particular problem </a:t>
            </a:r>
            <a:r>
              <a:rPr lang="en-US" sz="2400" dirty="0"/>
              <a:t>for an assignment in a course</a:t>
            </a:r>
          </a:p>
          <a:p>
            <a:r>
              <a:rPr lang="en-US" sz="2400" dirty="0"/>
              <a:t>You later get a </a:t>
            </a:r>
            <a:r>
              <a:rPr lang="en-US" sz="2400" b="1" dirty="0"/>
              <a:t>job as a software engineer</a:t>
            </a:r>
            <a:r>
              <a:rPr lang="en-US" sz="2400" dirty="0"/>
              <a:t>, and you need to solve the same problem</a:t>
            </a:r>
          </a:p>
          <a:p>
            <a:r>
              <a:rPr lang="en-US" sz="2400" dirty="0"/>
              <a:t>Questions:</a:t>
            </a:r>
          </a:p>
          <a:p>
            <a:pPr lvl="1"/>
            <a:r>
              <a:rPr lang="en-US" sz="2000" dirty="0"/>
              <a:t>Can you reuse the code?</a:t>
            </a:r>
          </a:p>
          <a:p>
            <a:pPr lvl="1"/>
            <a:r>
              <a:rPr lang="en-US" sz="2000" dirty="0"/>
              <a:t>Does it matter what the code </a:t>
            </a:r>
            <a:r>
              <a:rPr lang="en-US" sz="2000" b="1" dirty="0"/>
              <a:t>does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Do you need to </a:t>
            </a:r>
            <a:r>
              <a:rPr lang="en-US" sz="2000" b="1" dirty="0"/>
              <a:t>attribute</a:t>
            </a:r>
            <a:r>
              <a:rPr lang="en-US" sz="2000" dirty="0"/>
              <a:t> the code?</a:t>
            </a:r>
          </a:p>
          <a:p>
            <a:pPr lvl="1"/>
            <a:r>
              <a:rPr lang="en-US" sz="2000" dirty="0"/>
              <a:t>Does it matter if it’s the </a:t>
            </a:r>
            <a:r>
              <a:rPr lang="en-US" sz="2000" b="1" dirty="0"/>
              <a:t>whole assignment</a:t>
            </a:r>
            <a:r>
              <a:rPr lang="en-US" sz="2000" dirty="0"/>
              <a:t>, or just one part?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1133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E2CE6-2415-4D4C-932B-5ABB11CB0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5: professors and TAs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6CC27-7886-9D4B-A4AC-EA363AD3B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You are trying to </a:t>
            </a:r>
            <a:r>
              <a:rPr lang="en-US" sz="2400" b="1" dirty="0"/>
              <a:t>solve a particular problem </a:t>
            </a:r>
            <a:r>
              <a:rPr lang="en-US" sz="2400" dirty="0"/>
              <a:t>for an assignment in a course, but you are stuck</a:t>
            </a:r>
          </a:p>
          <a:p>
            <a:r>
              <a:rPr lang="en-US" sz="2400" dirty="0"/>
              <a:t>You ask the professor or TA for advice, they walk you through </a:t>
            </a:r>
            <a:r>
              <a:rPr lang="en-US" sz="2400" b="1" dirty="0"/>
              <a:t>how to implement one of the functions</a:t>
            </a:r>
          </a:p>
          <a:p>
            <a:r>
              <a:rPr lang="en-US" sz="2400" dirty="0"/>
              <a:t>Questions:</a:t>
            </a:r>
          </a:p>
          <a:p>
            <a:pPr lvl="1"/>
            <a:r>
              <a:rPr lang="en-US" sz="2000" dirty="0"/>
              <a:t>Can you use the code?</a:t>
            </a:r>
          </a:p>
          <a:p>
            <a:pPr lvl="1"/>
            <a:r>
              <a:rPr lang="en-US" sz="2000" dirty="0"/>
              <a:t>Does it matter what the code </a:t>
            </a:r>
            <a:r>
              <a:rPr lang="en-US" sz="2000" b="1" dirty="0"/>
              <a:t>does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Do you need to </a:t>
            </a:r>
            <a:r>
              <a:rPr lang="en-US" sz="2000" b="1" dirty="0"/>
              <a:t>attribute</a:t>
            </a:r>
            <a:r>
              <a:rPr lang="en-US" sz="2000" dirty="0"/>
              <a:t> the code?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45653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E2CE6-2415-4D4C-932B-5ABB11CB0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6: peers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6CC27-7886-9D4B-A4AC-EA363AD3B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You are trying to </a:t>
            </a:r>
            <a:r>
              <a:rPr lang="en-US" sz="2400" b="1" dirty="0"/>
              <a:t>solve a particular problem </a:t>
            </a:r>
            <a:r>
              <a:rPr lang="en-US" sz="2400" dirty="0"/>
              <a:t>for an assignment in a course, but you are stuck</a:t>
            </a:r>
          </a:p>
          <a:p>
            <a:r>
              <a:rPr lang="en-US" sz="2400" dirty="0"/>
              <a:t>You ask a friend who took the class last year, they walk you through </a:t>
            </a:r>
            <a:r>
              <a:rPr lang="en-US" sz="2400" b="1" dirty="0"/>
              <a:t>how to implement one of the functions</a:t>
            </a:r>
          </a:p>
          <a:p>
            <a:r>
              <a:rPr lang="en-US" sz="2400" dirty="0"/>
              <a:t>Questions:</a:t>
            </a:r>
          </a:p>
          <a:p>
            <a:pPr lvl="1"/>
            <a:r>
              <a:rPr lang="en-US" sz="2000" dirty="0"/>
              <a:t>Can you use the code?</a:t>
            </a:r>
          </a:p>
          <a:p>
            <a:pPr lvl="1"/>
            <a:r>
              <a:rPr lang="en-US" sz="2000" dirty="0"/>
              <a:t>Does it matter what the code </a:t>
            </a:r>
            <a:r>
              <a:rPr lang="en-US" sz="2000" b="1" dirty="0"/>
              <a:t>does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Do you need to </a:t>
            </a:r>
            <a:r>
              <a:rPr lang="en-US" sz="2000" b="1" dirty="0"/>
              <a:t>attribute</a:t>
            </a:r>
            <a:r>
              <a:rPr lang="en-US" sz="2000" dirty="0"/>
              <a:t> the code?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8575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E2CE6-2415-4D4C-932B-5ABB11CB0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7: online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6CC27-7886-9D4B-A4AC-EA363AD3B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You are trying to </a:t>
            </a:r>
            <a:r>
              <a:rPr lang="en-US" sz="2400" b="1" dirty="0"/>
              <a:t>solve a particular problem </a:t>
            </a:r>
            <a:r>
              <a:rPr lang="en-US" sz="2400" dirty="0"/>
              <a:t>for an assignment in a course, but you are stuck</a:t>
            </a:r>
          </a:p>
          <a:p>
            <a:r>
              <a:rPr lang="en-US" sz="2400" dirty="0"/>
              <a:t>You look online to try to understand a concept, someone walks through </a:t>
            </a:r>
            <a:r>
              <a:rPr lang="en-US" sz="2400" b="1" dirty="0"/>
              <a:t>how to implement one of the functions</a:t>
            </a:r>
          </a:p>
          <a:p>
            <a:r>
              <a:rPr lang="en-US" sz="2400" dirty="0"/>
              <a:t>Questions:</a:t>
            </a:r>
          </a:p>
          <a:p>
            <a:pPr lvl="1"/>
            <a:r>
              <a:rPr lang="en-US" sz="2000" dirty="0"/>
              <a:t>Can you use the code?</a:t>
            </a:r>
          </a:p>
          <a:p>
            <a:pPr lvl="1"/>
            <a:r>
              <a:rPr lang="en-US" sz="2000" dirty="0"/>
              <a:t>Does it matter what the code </a:t>
            </a:r>
            <a:r>
              <a:rPr lang="en-US" sz="2000" b="1" dirty="0"/>
              <a:t>does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Do you need to </a:t>
            </a:r>
            <a:r>
              <a:rPr lang="en-US" sz="2000" b="1" dirty="0"/>
              <a:t>attribute</a:t>
            </a:r>
            <a:r>
              <a:rPr lang="en-US" sz="2000" dirty="0"/>
              <a:t> the code?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4903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9E859-CD03-0142-ACF0-7F555349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online Q&amp;A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22ACDD-0559-3C4E-AB97-B4B74B032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13FA5A-8989-1F49-A7A8-554319A885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>
                  <a:alpha val="0"/>
                </a:srgbClr>
              </a:clrFrom>
              <a:clrTo>
                <a:srgbClr val="FFFFFF">
                  <a:alpha val="0"/>
                </a:srgbClr>
              </a:clrTo>
            </a:clrChange>
          </a:blip>
          <a:srcRect t="29633" b="24717"/>
          <a:stretch/>
        </p:blipFill>
        <p:spPr>
          <a:xfrm>
            <a:off x="3200401" y="1355860"/>
            <a:ext cx="7460673" cy="22672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03E4B5-7356-2444-81CF-CAF01E1B14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35" b="18530"/>
          <a:stretch/>
        </p:blipFill>
        <p:spPr>
          <a:xfrm>
            <a:off x="8517083" y="1355859"/>
            <a:ext cx="2642754" cy="10601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618AA0-F520-824F-B00E-D28DB0704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4251555"/>
            <a:ext cx="4821382" cy="16046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3B456E-54B9-B54C-BF1C-6A93BBF6B0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564" y="3215951"/>
            <a:ext cx="5902036" cy="13611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0B521B-BEB4-9F4A-9345-0E80EBF16CC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DFF"/>
              </a:clrFrom>
              <a:clrTo>
                <a:srgbClr val="FFFDFF">
                  <a:alpha val="0"/>
                </a:srgbClr>
              </a:clrTo>
            </a:clrChange>
          </a:blip>
          <a:srcRect t="27091" b="21756"/>
          <a:stretch/>
        </p:blipFill>
        <p:spPr>
          <a:xfrm>
            <a:off x="4308763" y="873252"/>
            <a:ext cx="3061855" cy="104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980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449B7-5C9E-AB4B-802E-A2E640E2E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attribute online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90108-57FE-6942-902B-42B4024A5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# ------- START ATTRIBUTED CODE SECTION -------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# Code created with the help of Stack Overflow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# https://</a:t>
            </a:r>
            <a:r>
              <a:rPr lang="en-US" dirty="0" err="1">
                <a:latin typeface="Courier" pitchFamily="2" charset="0"/>
              </a:rPr>
              <a:t>stackoverflow.com</a:t>
            </a:r>
            <a:r>
              <a:rPr lang="en-US" dirty="0">
                <a:latin typeface="Courier" pitchFamily="2" charset="0"/>
              </a:rPr>
              <a:t>/questions/49581417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#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# Question by Alden: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# https://</a:t>
            </a:r>
            <a:r>
              <a:rPr lang="en-US" dirty="0" err="1">
                <a:latin typeface="Courier" pitchFamily="2" charset="0"/>
              </a:rPr>
              <a:t>stackoverflow.com</a:t>
            </a:r>
            <a:r>
              <a:rPr lang="en-US" dirty="0">
                <a:latin typeface="Courier" pitchFamily="2" charset="0"/>
              </a:rPr>
              <a:t>/users/9378177/</a:t>
            </a:r>
            <a:r>
              <a:rPr lang="en-US" dirty="0" err="1">
                <a:latin typeface="Courier" pitchFamily="2" charset="0"/>
              </a:rPr>
              <a:t>alden</a:t>
            </a:r>
            <a:endParaRPr lang="en-US" dirty="0">
              <a:latin typeface="Courier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#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# Answer by CD Lane: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# https://</a:t>
            </a:r>
            <a:r>
              <a:rPr lang="en-US" dirty="0" err="1">
                <a:latin typeface="Courier" pitchFamily="2" charset="0"/>
              </a:rPr>
              <a:t>stackoverflow.com</a:t>
            </a:r>
            <a:r>
              <a:rPr lang="en-US" dirty="0">
                <a:latin typeface="Courier" pitchFamily="2" charset="0"/>
              </a:rPr>
              <a:t>/users/5771269/</a:t>
            </a:r>
            <a:r>
              <a:rPr lang="en-US" dirty="0" err="1">
                <a:latin typeface="Courier" pitchFamily="2" charset="0"/>
              </a:rPr>
              <a:t>cdlane</a:t>
            </a:r>
            <a:endParaRPr lang="en-US" dirty="0">
              <a:latin typeface="Courier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# ...THE ACTUAL CODE GOES HERE...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# --------- END ATTRIBUTED CODE SECTION --------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666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5D75A-A51F-7146-BA49-2980247EF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code reuse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6B7F7-1B16-994C-9D4C-D59547AF6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400" dirty="0"/>
              <a:t>Always </a:t>
            </a:r>
            <a:r>
              <a:rPr lang="en-US" sz="2400" b="1" dirty="0"/>
              <a:t>attribute</a:t>
            </a:r>
          </a:p>
          <a:p>
            <a:r>
              <a:rPr lang="en-US" sz="2400" dirty="0"/>
              <a:t>Only use code you </a:t>
            </a:r>
            <a:r>
              <a:rPr lang="en-US" sz="2400" b="1" dirty="0"/>
              <a:t>actually understand</a:t>
            </a:r>
          </a:p>
          <a:p>
            <a:r>
              <a:rPr lang="en-US" sz="2400" dirty="0"/>
              <a:t>If it’s for a course,</a:t>
            </a:r>
            <a:r>
              <a:rPr lang="en-US" sz="2400" b="1" dirty="0"/>
              <a:t> talk to the professor first</a:t>
            </a:r>
            <a:endParaRPr lang="en-US" sz="2400" dirty="0"/>
          </a:p>
          <a:p>
            <a:r>
              <a:rPr lang="en-US" sz="2400" dirty="0"/>
              <a:t>Understand</a:t>
            </a:r>
            <a:r>
              <a:rPr lang="en-US" sz="2400" b="1" dirty="0"/>
              <a:t> the license, </a:t>
            </a:r>
            <a:r>
              <a:rPr lang="en-US" sz="2400" dirty="0"/>
              <a:t>e.g. for </a:t>
            </a:r>
            <a:r>
              <a:rPr lang="en-US" sz="2400" dirty="0" err="1"/>
              <a:t>StackOverflow</a:t>
            </a:r>
            <a:endParaRPr 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7996CE-6E50-6A46-9E75-B73949D43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913" y="3424428"/>
            <a:ext cx="6961909" cy="101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6659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D7175-2215-6D40-BA97-7406BFF72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code reuse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A9B0E-691C-6A40-B25A-C740564F1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2400" dirty="0"/>
              <a:t>With your group, pick a simple game</a:t>
            </a:r>
          </a:p>
          <a:p>
            <a:r>
              <a:rPr lang="en-US" sz="2400" dirty="0"/>
              <a:t>Use </a:t>
            </a:r>
            <a:r>
              <a:rPr lang="en-US" sz="2400" b="1" dirty="0"/>
              <a:t>online resources</a:t>
            </a:r>
            <a:r>
              <a:rPr lang="en-US" sz="2400" dirty="0"/>
              <a:t> to find a working python implementation </a:t>
            </a:r>
          </a:p>
          <a:p>
            <a:r>
              <a:rPr lang="en-US" sz="2400" b="1" dirty="0"/>
              <a:t>One partner</a:t>
            </a:r>
            <a:r>
              <a:rPr lang="en-US" sz="2400" dirty="0"/>
              <a:t>: make a new </a:t>
            </a:r>
            <a:r>
              <a:rPr lang="en-US" sz="2400" dirty="0" err="1"/>
              <a:t>repl</a:t>
            </a:r>
            <a:r>
              <a:rPr lang="en-US" sz="2400" dirty="0"/>
              <a:t> containing the code you found, add your partners as </a:t>
            </a:r>
            <a:r>
              <a:rPr lang="en-US" sz="2400" b="1" dirty="0"/>
              <a:t>collaborators</a:t>
            </a:r>
          </a:p>
          <a:p>
            <a:r>
              <a:rPr lang="en-US" sz="2400" dirty="0"/>
              <a:t>Write up the </a:t>
            </a:r>
            <a:r>
              <a:rPr lang="en-US" sz="2400" b="1" dirty="0"/>
              <a:t>attribution</a:t>
            </a:r>
          </a:p>
          <a:p>
            <a:r>
              <a:rPr lang="en-US" sz="2400" dirty="0"/>
              <a:t>Make sure that you </a:t>
            </a:r>
            <a:r>
              <a:rPr lang="en-US" sz="2400" b="1" dirty="0"/>
              <a:t>understand each piece of the code </a:t>
            </a:r>
            <a:r>
              <a:rPr lang="en-US" sz="2400" dirty="0"/>
              <a:t>(add lots of comments!)</a:t>
            </a:r>
          </a:p>
          <a:p>
            <a:r>
              <a:rPr lang="en-US" sz="2400" dirty="0"/>
              <a:t>Be prepared to share with the class what your code does</a:t>
            </a:r>
          </a:p>
        </p:txBody>
      </p:sp>
    </p:spTree>
    <p:extLst>
      <p:ext uri="{BB962C8B-B14F-4D97-AF65-F5344CB8AC3E}">
        <p14:creationId xmlns:p14="http://schemas.microsoft.com/office/powerpoint/2010/main" val="2184317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Midterm on Friday! </a:t>
            </a:r>
          </a:p>
          <a:p>
            <a:r>
              <a:rPr lang="en-US" sz="2400" dirty="0"/>
              <a:t>You don’t have homework this week so that you have time to study </a:t>
            </a:r>
          </a:p>
        </p:txBody>
      </p:sp>
    </p:spTree>
    <p:extLst>
      <p:ext uri="{BB962C8B-B14F-4D97-AF65-F5344CB8AC3E}">
        <p14:creationId xmlns:p14="http://schemas.microsoft.com/office/powerpoint/2010/main" val="3081952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5B768-3275-0D42-A0F3-AEA318640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and tell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F773F-C14C-3946-9D3D-538E1BB4D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What did you </a:t>
            </a:r>
            <a:r>
              <a:rPr lang="en-US" sz="2800" b="1" dirty="0"/>
              <a:t>find</a:t>
            </a:r>
            <a:r>
              <a:rPr lang="en-US" sz="2800" dirty="0"/>
              <a:t>?</a:t>
            </a:r>
          </a:p>
          <a:p>
            <a:pPr marL="0" indent="0" algn="ctr">
              <a:buNone/>
            </a:pPr>
            <a:r>
              <a:rPr lang="en-US" sz="2800" dirty="0"/>
              <a:t>How does it </a:t>
            </a:r>
            <a:r>
              <a:rPr lang="en-US" sz="2800" b="1" dirty="0"/>
              <a:t>work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62510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90AC6-BF83-6449-B8B6-739FD187F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978F-9C7D-8B48-9B4A-6F3B3EE12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Quick review of ”coding best practices”</a:t>
            </a:r>
          </a:p>
          <a:p>
            <a:r>
              <a:rPr lang="en-US" sz="2400" dirty="0"/>
              <a:t>Some ethical questions</a:t>
            </a:r>
          </a:p>
          <a:p>
            <a:r>
              <a:rPr lang="en-US" sz="2400" dirty="0"/>
              <a:t>Using online resources ethically</a:t>
            </a:r>
          </a:p>
          <a:p>
            <a:r>
              <a:rPr lang="en-US" sz="2400" dirty="0"/>
              <a:t>How to attribute someone </a:t>
            </a:r>
            <a:r>
              <a:rPr lang="en-US" sz="2400"/>
              <a:t>else’s code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50095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FAB8D-12DC-F34A-8BAE-15B47F711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F2397-7853-1946-8FEF-63A4BA273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713132" cy="512064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dirty="0"/>
              <a:t>We’ve talked a lot about ideas like:</a:t>
            </a:r>
          </a:p>
          <a:p>
            <a:pPr lvl="1"/>
            <a:r>
              <a:rPr lang="en-US" sz="2400" dirty="0"/>
              <a:t>“S</a:t>
            </a:r>
            <a:r>
              <a:rPr lang="en-US" sz="2400" baseline="30000" dirty="0"/>
              <a:t>4</a:t>
            </a:r>
            <a:r>
              <a:rPr lang="en-US" sz="2400" dirty="0"/>
              <a:t>”: start small | slow | simple</a:t>
            </a:r>
          </a:p>
          <a:p>
            <a:pPr lvl="1"/>
            <a:r>
              <a:rPr lang="en-US" sz="2400" dirty="0"/>
              <a:t>Organizing your code so it’s easy to reuse pieces</a:t>
            </a:r>
          </a:p>
          <a:p>
            <a:pPr lvl="1"/>
            <a:r>
              <a:rPr lang="en-US" sz="2400" dirty="0"/>
              <a:t>Documenting your code so it’s easy to come back to it</a:t>
            </a:r>
          </a:p>
          <a:p>
            <a:pPr lvl="1"/>
            <a:r>
              <a:rPr lang="en-US" sz="2400" dirty="0"/>
              <a:t>Forking code from other people’s repositories</a:t>
            </a:r>
          </a:p>
          <a:p>
            <a:pPr lvl="1"/>
            <a:endParaRPr lang="en-US" sz="2400" dirty="0"/>
          </a:p>
          <a:p>
            <a:pPr marL="0" indent="0" algn="ctr">
              <a:buNone/>
            </a:pPr>
            <a:r>
              <a:rPr lang="en-US" sz="2800" dirty="0"/>
              <a:t>Can you think of </a:t>
            </a:r>
            <a:r>
              <a:rPr lang="en-US" sz="2800" b="1" dirty="0"/>
              <a:t>ethical concerns </a:t>
            </a:r>
            <a:r>
              <a:rPr lang="en-US" sz="2800" dirty="0"/>
              <a:t>for any of this?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30497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EB78E0-A99E-E849-A0EB-54AA254F84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970" y="1149342"/>
            <a:ext cx="8250854" cy="43529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646609-273B-824C-B6D5-98C88CDC5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balancing act…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EE864-9035-A94C-A533-202F7A8C9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1355689"/>
            <a:ext cx="7315200" cy="51206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…so how do you know when it’s </a:t>
            </a:r>
            <a:r>
              <a:rPr lang="en-US" sz="2400" b="1" dirty="0"/>
              <a:t>okay</a:t>
            </a:r>
            <a:r>
              <a:rPr lang="en-US" sz="2400" dirty="0"/>
              <a:t> to reuse code?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3E44F3-9BE8-AD49-AEB4-87751BE63EA9}"/>
              </a:ext>
            </a:extLst>
          </p:cNvPr>
          <p:cNvSpPr txBox="1"/>
          <p:nvPr/>
        </p:nvSpPr>
        <p:spPr>
          <a:xfrm>
            <a:off x="3724409" y="1569598"/>
            <a:ext cx="15850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3470"/>
                </a:solidFill>
              </a:rPr>
              <a:t>INTEGRITY</a:t>
            </a:r>
          </a:p>
          <a:p>
            <a:pPr algn="ctr"/>
            <a:r>
              <a:rPr lang="en-US" b="1" dirty="0">
                <a:solidFill>
                  <a:srgbClr val="003470"/>
                </a:solidFill>
              </a:rPr>
              <a:t>(not cheating)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3AD47B-1332-AA44-962D-0585ED04542E}"/>
              </a:ext>
            </a:extLst>
          </p:cNvPr>
          <p:cNvSpPr txBox="1"/>
          <p:nvPr/>
        </p:nvSpPr>
        <p:spPr>
          <a:xfrm>
            <a:off x="9797435" y="800671"/>
            <a:ext cx="23945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3470"/>
                </a:solidFill>
              </a:rPr>
              <a:t>EFFICIENCY</a:t>
            </a:r>
          </a:p>
          <a:p>
            <a:pPr algn="ctr"/>
            <a:r>
              <a:rPr lang="en-US" b="1" dirty="0">
                <a:solidFill>
                  <a:srgbClr val="003470"/>
                </a:solidFill>
              </a:rPr>
              <a:t>(not re-implementing)</a:t>
            </a:r>
          </a:p>
        </p:txBody>
      </p:sp>
    </p:spTree>
    <p:extLst>
      <p:ext uri="{BB962C8B-B14F-4D97-AF65-F5344CB8AC3E}">
        <p14:creationId xmlns:p14="http://schemas.microsoft.com/office/powerpoint/2010/main" val="3604957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73B2E-956B-574A-B241-81B4DEE43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consider a more familiar case…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33385F-AC7A-A84B-A00F-360B7661503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223328" y="1810001"/>
            <a:ext cx="3045691" cy="30456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76E735-4FDD-344D-B95F-11A1C05D381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78799" y="1604491"/>
            <a:ext cx="3251200" cy="32512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4552BF0-D894-5547-B632-18B1AAFFF545}"/>
              </a:ext>
            </a:extLst>
          </p:cNvPr>
          <p:cNvSpPr/>
          <p:nvPr/>
        </p:nvSpPr>
        <p:spPr>
          <a:xfrm>
            <a:off x="5631873" y="535739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3600" dirty="0">
                <a:solidFill>
                  <a:srgbClr val="003470"/>
                </a:solidFill>
              </a:rPr>
              <a:t>Same or different?</a:t>
            </a:r>
          </a:p>
        </p:txBody>
      </p:sp>
    </p:spTree>
    <p:extLst>
      <p:ext uri="{BB962C8B-B14F-4D97-AF65-F5344CB8AC3E}">
        <p14:creationId xmlns:p14="http://schemas.microsoft.com/office/powerpoint/2010/main" val="115397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006F36-987E-DF42-B8C7-D3348B3028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0618" y="1238304"/>
            <a:ext cx="8229600" cy="4381392"/>
          </a:xfrm>
        </p:spPr>
      </p:pic>
    </p:spTree>
    <p:extLst>
      <p:ext uri="{BB962C8B-B14F-4D97-AF65-F5344CB8AC3E}">
        <p14:creationId xmlns:p14="http://schemas.microsoft.com/office/powerpoint/2010/main" val="3209897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F6E0A-1B24-514E-8F26-E59F356EB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Scenario 0: self-reuse, not in a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C8D10-665B-C644-BDCA-EE6DF123C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You wrote a program that </a:t>
            </a:r>
            <a:r>
              <a:rPr lang="en-US" sz="2400" b="1" dirty="0"/>
              <a:t>solved a particular problem </a:t>
            </a:r>
            <a:r>
              <a:rPr lang="en-US" sz="2400" dirty="0"/>
              <a:t>as part of a project you’re working on for fun</a:t>
            </a:r>
            <a:r>
              <a:rPr lang="en-US" sz="2400" b="1" dirty="0"/>
              <a:t> </a:t>
            </a:r>
          </a:p>
          <a:p>
            <a:r>
              <a:rPr lang="en-US" sz="2400" dirty="0"/>
              <a:t>Later on for </a:t>
            </a:r>
            <a:r>
              <a:rPr lang="en-US" sz="2400" b="1" dirty="0"/>
              <a:t>a different project</a:t>
            </a:r>
            <a:r>
              <a:rPr lang="en-US" sz="2400" dirty="0"/>
              <a:t> you’re working on for fun, you need to solve the same problem</a:t>
            </a:r>
          </a:p>
          <a:p>
            <a:r>
              <a:rPr lang="en-US" sz="2400" dirty="0"/>
              <a:t>Questions:</a:t>
            </a:r>
          </a:p>
          <a:p>
            <a:pPr lvl="1"/>
            <a:r>
              <a:rPr lang="en-US" sz="2000" dirty="0"/>
              <a:t>Can you reuse the code?</a:t>
            </a:r>
          </a:p>
          <a:p>
            <a:pPr lvl="1"/>
            <a:r>
              <a:rPr lang="en-US" sz="2000" dirty="0"/>
              <a:t>Does it matter what the code </a:t>
            </a:r>
            <a:r>
              <a:rPr lang="en-US" sz="2000" b="1" dirty="0"/>
              <a:t>does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Do you need to </a:t>
            </a:r>
            <a:r>
              <a:rPr lang="en-US" sz="2000" b="1" dirty="0"/>
              <a:t>attribute</a:t>
            </a:r>
            <a:r>
              <a:rPr lang="en-US" sz="2000" dirty="0"/>
              <a:t> the code?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1867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F6E0A-1B24-514E-8F26-E59F356EB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Scenario 1: self-reuse, in-class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C8D10-665B-C644-BDCA-EE6DF123C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You wrote a program that </a:t>
            </a:r>
            <a:r>
              <a:rPr lang="en-US" sz="2400" b="1" dirty="0"/>
              <a:t>solved a particular problem </a:t>
            </a:r>
            <a:r>
              <a:rPr lang="en-US" sz="2400" dirty="0"/>
              <a:t>for a previous assignment in a course</a:t>
            </a:r>
          </a:p>
          <a:p>
            <a:r>
              <a:rPr lang="en-US" sz="2400" dirty="0"/>
              <a:t>Later on for </a:t>
            </a:r>
            <a:r>
              <a:rPr lang="en-US" sz="2400" b="1" dirty="0"/>
              <a:t>a project you’re working on for fun</a:t>
            </a:r>
            <a:r>
              <a:rPr lang="en-US" sz="2400" dirty="0"/>
              <a:t>, you need to solve the same problem</a:t>
            </a:r>
          </a:p>
          <a:p>
            <a:r>
              <a:rPr lang="en-US" sz="2400" dirty="0"/>
              <a:t>Questions:</a:t>
            </a:r>
          </a:p>
          <a:p>
            <a:pPr lvl="1"/>
            <a:r>
              <a:rPr lang="en-US" sz="2000" dirty="0"/>
              <a:t>Can you reuse the code?</a:t>
            </a:r>
          </a:p>
          <a:p>
            <a:pPr lvl="1"/>
            <a:r>
              <a:rPr lang="en-US" sz="2000" dirty="0"/>
              <a:t>Does it matter what the code </a:t>
            </a:r>
            <a:r>
              <a:rPr lang="en-US" sz="2000" b="1" dirty="0"/>
              <a:t>does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Do you need to </a:t>
            </a:r>
            <a:r>
              <a:rPr lang="en-US" sz="2000" b="1" dirty="0"/>
              <a:t>attribute</a:t>
            </a:r>
            <a:r>
              <a:rPr lang="en-US" sz="2000" dirty="0"/>
              <a:t> the code?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0386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537</TotalTime>
  <Words>961</Words>
  <Application>Microsoft Macintosh PowerPoint</Application>
  <PresentationFormat>Widescreen</PresentationFormat>
  <Paragraphs>126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Corbel</vt:lpstr>
      <vt:lpstr>Courier</vt:lpstr>
      <vt:lpstr>Wingdings 2</vt:lpstr>
      <vt:lpstr>Frame</vt:lpstr>
      <vt:lpstr>Why Does My Computer Do That? Intro to Coding with Python– Code Reuse</vt:lpstr>
      <vt:lpstr>Reminder</vt:lpstr>
      <vt:lpstr>Plan for Today</vt:lpstr>
      <vt:lpstr>Discussion</vt:lpstr>
      <vt:lpstr>The balancing act…</vt:lpstr>
      <vt:lpstr>Let’s consider a more familiar case…</vt:lpstr>
      <vt:lpstr>PowerPoint Presentation</vt:lpstr>
      <vt:lpstr>Scenario 0: self-reuse, not in a class</vt:lpstr>
      <vt:lpstr>Scenario 1: self-reuse, in-class work</vt:lpstr>
      <vt:lpstr>Scenario 2: self-reuse, same course</vt:lpstr>
      <vt:lpstr>Scenario 3: self-reuse, different course</vt:lpstr>
      <vt:lpstr>Scenario 4: self-reuse, academic work </vt:lpstr>
      <vt:lpstr>Scenario 5: professors and TAs</vt:lpstr>
      <vt:lpstr>Scenario 6: peers</vt:lpstr>
      <vt:lpstr>Scenario 7: online sources</vt:lpstr>
      <vt:lpstr>Common online Q&amp;A resources</vt:lpstr>
      <vt:lpstr>How to attribute online code</vt:lpstr>
      <vt:lpstr>Rules for code reuse</vt:lpstr>
      <vt:lpstr>Activity: code reuse</vt:lpstr>
      <vt:lpstr>Show and tell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</cp:lastModifiedBy>
  <cp:revision>27</cp:revision>
  <dcterms:created xsi:type="dcterms:W3CDTF">2023-08-03T18:49:17Z</dcterms:created>
  <dcterms:modified xsi:type="dcterms:W3CDTF">2023-10-23T09:48:47Z</dcterms:modified>
</cp:coreProperties>
</file>

<file path=docProps/thumbnail.jpeg>
</file>